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33"/>
  </p:notesMasterIdLst>
  <p:sldIdLst>
    <p:sldId id="256" r:id="rId3"/>
    <p:sldId id="1750" r:id="rId4"/>
    <p:sldId id="258" r:id="rId5"/>
    <p:sldId id="1781" r:id="rId6"/>
    <p:sldId id="1784" r:id="rId7"/>
    <p:sldId id="1785" r:id="rId8"/>
    <p:sldId id="1787" r:id="rId9"/>
    <p:sldId id="1730" r:id="rId10"/>
    <p:sldId id="1782" r:id="rId11"/>
    <p:sldId id="1786" r:id="rId12"/>
    <p:sldId id="1788" r:id="rId13"/>
    <p:sldId id="1751" r:id="rId14"/>
    <p:sldId id="1741" r:id="rId15"/>
    <p:sldId id="1742" r:id="rId16"/>
    <p:sldId id="1789" r:id="rId17"/>
    <p:sldId id="1790" r:id="rId18"/>
    <p:sldId id="1792" r:id="rId19"/>
    <p:sldId id="1748" r:id="rId20"/>
    <p:sldId id="1794" r:id="rId21"/>
    <p:sldId id="1793" r:id="rId22"/>
    <p:sldId id="1795" r:id="rId23"/>
    <p:sldId id="1796" r:id="rId24"/>
    <p:sldId id="1797" r:id="rId25"/>
    <p:sldId id="1798" r:id="rId26"/>
    <p:sldId id="1800" r:id="rId27"/>
    <p:sldId id="1802" r:id="rId28"/>
    <p:sldId id="1801" r:id="rId29"/>
    <p:sldId id="1799" r:id="rId30"/>
    <p:sldId id="1728" r:id="rId31"/>
    <p:sldId id="1723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佳伟" initials="刘佳伟" lastIdx="1" clrIdx="0">
    <p:extLst>
      <p:ext uri="{19B8F6BF-5375-455C-9EA6-DF929625EA0E}">
        <p15:presenceInfo xmlns:p15="http://schemas.microsoft.com/office/powerpoint/2012/main" userId="刘佳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F5F0"/>
    <a:srgbClr val="FCBA40"/>
    <a:srgbClr val="C55B0B"/>
    <a:srgbClr val="42BDE9"/>
    <a:srgbClr val="4139E9"/>
    <a:srgbClr val="996633"/>
    <a:srgbClr val="39BAE8"/>
    <a:srgbClr val="FF83A9"/>
    <a:srgbClr val="FFBFBE"/>
    <a:srgbClr val="92D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00" autoAdjust="0"/>
    <p:restoredTop sz="96201" autoAdjust="0"/>
  </p:normalViewPr>
  <p:slideViewPr>
    <p:cSldViewPr snapToGrid="0">
      <p:cViewPr varScale="1">
        <p:scale>
          <a:sx n="95" d="100"/>
          <a:sy n="95" d="100"/>
        </p:scale>
        <p:origin x="2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3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DB8ECEF-8AA4-42EA-91B9-24EB350F76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0829CC21-9B03-4F54-980B-24C46ED79196}"/>
              </a:ext>
            </a:extLst>
          </p:cNvPr>
          <p:cNvSpPr/>
          <p:nvPr userDrawn="1"/>
        </p:nvSpPr>
        <p:spPr>
          <a:xfrm>
            <a:off x="7698671" y="715249"/>
            <a:ext cx="3530051" cy="353005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A2CE12F6-4DF2-40E8-A332-41A64596D872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B1EAA4D7-2566-4003-9FF5-B0DDAFBA6DB3}"/>
              </a:ext>
            </a:extLst>
          </p:cNvPr>
          <p:cNvSpPr>
            <a:spLocks/>
          </p:cNvSpPr>
          <p:nvPr userDrawn="1"/>
        </p:nvSpPr>
        <p:spPr bwMode="auto">
          <a:xfrm>
            <a:off x="5358307" y="2039469"/>
            <a:ext cx="6070237" cy="3380331"/>
          </a:xfrm>
          <a:custGeom>
            <a:avLst/>
            <a:gdLst>
              <a:gd name="T0" fmla="*/ 0 w 4357"/>
              <a:gd name="T1" fmla="*/ 592 h 2429"/>
              <a:gd name="T2" fmla="*/ 3232 w 4357"/>
              <a:gd name="T3" fmla="*/ 592 h 2429"/>
              <a:gd name="T4" fmla="*/ 2777 w 4357"/>
              <a:gd name="T5" fmla="*/ 1195 h 2429"/>
              <a:gd name="T6" fmla="*/ 2621 w 4357"/>
              <a:gd name="T7" fmla="*/ 1265 h 2429"/>
              <a:gd name="T8" fmla="*/ 2848 w 4357"/>
              <a:gd name="T9" fmla="*/ 1644 h 2429"/>
              <a:gd name="T10" fmla="*/ 3040 w 4357"/>
              <a:gd name="T11" fmla="*/ 2304 h 2429"/>
              <a:gd name="T12" fmla="*/ 0 w 4357"/>
              <a:gd name="T13" fmla="*/ 2208 h 2429"/>
              <a:gd name="T14" fmla="*/ 0 w 4357"/>
              <a:gd name="T15" fmla="*/ 592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57" h="2429">
                <a:moveTo>
                  <a:pt x="0" y="592"/>
                </a:moveTo>
                <a:cubicBezTo>
                  <a:pt x="0" y="592"/>
                  <a:pt x="1964" y="0"/>
                  <a:pt x="3232" y="592"/>
                </a:cubicBezTo>
                <a:cubicBezTo>
                  <a:pt x="4357" y="1117"/>
                  <a:pt x="3079" y="1186"/>
                  <a:pt x="2777" y="1195"/>
                </a:cubicBezTo>
                <a:cubicBezTo>
                  <a:pt x="2718" y="1196"/>
                  <a:pt x="2661" y="1221"/>
                  <a:pt x="2621" y="1265"/>
                </a:cubicBezTo>
                <a:cubicBezTo>
                  <a:pt x="2553" y="1339"/>
                  <a:pt x="2523" y="1471"/>
                  <a:pt x="2848" y="1644"/>
                </a:cubicBezTo>
                <a:cubicBezTo>
                  <a:pt x="3368" y="1920"/>
                  <a:pt x="3396" y="2196"/>
                  <a:pt x="3040" y="2304"/>
                </a:cubicBezTo>
                <a:cubicBezTo>
                  <a:pt x="2629" y="2429"/>
                  <a:pt x="0" y="2208"/>
                  <a:pt x="0" y="2208"/>
                </a:cubicBezTo>
                <a:lnTo>
                  <a:pt x="0" y="592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23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2E8BCB0-2695-45F4-B544-11AF81033D85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EA8F6A47-44E1-46BB-BA10-339B5084D5D0}"/>
              </a:ext>
            </a:extLst>
          </p:cNvPr>
          <p:cNvSpPr/>
          <p:nvPr userDrawn="1"/>
        </p:nvSpPr>
        <p:spPr>
          <a:xfrm>
            <a:off x="0" y="1"/>
            <a:ext cx="4362450" cy="3919337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040619-F39F-44AE-A60B-08D1066BFEF5}"/>
              </a:ext>
            </a:extLst>
          </p:cNvPr>
          <p:cNvSpPr/>
          <p:nvPr userDrawn="1"/>
        </p:nvSpPr>
        <p:spPr>
          <a:xfrm>
            <a:off x="934647" y="3122083"/>
            <a:ext cx="2611078" cy="2611078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4C782D13-E61E-4D14-9A33-F44EA27CA709}"/>
              </a:ext>
            </a:extLst>
          </p:cNvPr>
          <p:cNvSpPr>
            <a:spLocks/>
          </p:cNvSpPr>
          <p:nvPr userDrawn="1"/>
        </p:nvSpPr>
        <p:spPr bwMode="auto">
          <a:xfrm>
            <a:off x="1453964" y="1088581"/>
            <a:ext cx="3427706" cy="2895623"/>
          </a:xfrm>
          <a:custGeom>
            <a:avLst/>
            <a:gdLst>
              <a:gd name="T0" fmla="*/ 1149 w 1149"/>
              <a:gd name="T1" fmla="*/ 86 h 971"/>
              <a:gd name="T2" fmla="*/ 427 w 1149"/>
              <a:gd name="T3" fmla="*/ 86 h 971"/>
              <a:gd name="T4" fmla="*/ 539 w 1149"/>
              <a:gd name="T5" fmla="*/ 300 h 971"/>
              <a:gd name="T6" fmla="*/ 254 w 1149"/>
              <a:gd name="T7" fmla="*/ 554 h 971"/>
              <a:gd name="T8" fmla="*/ 336 w 1149"/>
              <a:gd name="T9" fmla="*/ 895 h 971"/>
              <a:gd name="T10" fmla="*/ 1149 w 1149"/>
              <a:gd name="T11" fmla="*/ 895 h 971"/>
              <a:gd name="T12" fmla="*/ 1149 w 1149"/>
              <a:gd name="T13" fmla="*/ 86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971">
                <a:moveTo>
                  <a:pt x="1149" y="86"/>
                </a:moveTo>
                <a:cubicBezTo>
                  <a:pt x="1149" y="86"/>
                  <a:pt x="508" y="0"/>
                  <a:pt x="427" y="86"/>
                </a:cubicBezTo>
                <a:cubicBezTo>
                  <a:pt x="343" y="175"/>
                  <a:pt x="444" y="199"/>
                  <a:pt x="539" y="300"/>
                </a:cubicBezTo>
                <a:cubicBezTo>
                  <a:pt x="615" y="381"/>
                  <a:pt x="508" y="473"/>
                  <a:pt x="254" y="554"/>
                </a:cubicBezTo>
                <a:cubicBezTo>
                  <a:pt x="0" y="635"/>
                  <a:pt x="20" y="818"/>
                  <a:pt x="336" y="895"/>
                </a:cubicBezTo>
                <a:cubicBezTo>
                  <a:pt x="651" y="971"/>
                  <a:pt x="1149" y="895"/>
                  <a:pt x="1149" y="895"/>
                </a:cubicBezTo>
                <a:lnTo>
                  <a:pt x="1149" y="86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8D7616-45BD-4C83-8015-231C18266E6D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FA2216-82B7-4F61-8629-CA98E8FA06E1}"/>
              </a:ext>
            </a:extLst>
          </p:cNvPr>
          <p:cNvSpPr/>
          <p:nvPr userDrawn="1"/>
        </p:nvSpPr>
        <p:spPr>
          <a:xfrm>
            <a:off x="3268795" y="992944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262420" y="3120767"/>
            <a:ext cx="565441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262419" y="1862835"/>
            <a:ext cx="5654410" cy="125793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62420" y="453010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62419" y="4847274"/>
            <a:ext cx="565441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CE3DC02-40DE-4998-B99A-39FCAEB06AC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687991" y="221524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4689107" y="311059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A81246B4-0650-4320-A820-B417F479A53E}"/>
              </a:ext>
            </a:extLst>
          </p:cNvPr>
          <p:cNvSpPr>
            <a:spLocks/>
          </p:cNvSpPr>
          <p:nvPr userDrawn="1"/>
        </p:nvSpPr>
        <p:spPr bwMode="auto">
          <a:xfrm>
            <a:off x="0" y="1699690"/>
            <a:ext cx="12192000" cy="5158309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8E136EA-A8F2-47DA-A96D-77980EAAC351}"/>
              </a:ext>
            </a:extLst>
          </p:cNvPr>
          <p:cNvSpPr>
            <a:spLocks/>
          </p:cNvSpPr>
          <p:nvPr userDrawn="1"/>
        </p:nvSpPr>
        <p:spPr bwMode="auto">
          <a:xfrm>
            <a:off x="2743200" y="3636650"/>
            <a:ext cx="9448800" cy="3221350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12BB78F-E5F9-495E-969F-BE08951B2F76}"/>
              </a:ext>
            </a:extLst>
          </p:cNvPr>
          <p:cNvSpPr/>
          <p:nvPr userDrawn="1"/>
        </p:nvSpPr>
        <p:spPr>
          <a:xfrm flipV="1">
            <a:off x="0" y="4353146"/>
            <a:ext cx="7610576" cy="2504854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CF4B0F25-8F09-4535-B23E-2A4A5AAB2C37}"/>
              </a:ext>
            </a:extLst>
          </p:cNvPr>
          <p:cNvSpPr/>
          <p:nvPr userDrawn="1"/>
        </p:nvSpPr>
        <p:spPr>
          <a:xfrm>
            <a:off x="0" y="1"/>
            <a:ext cx="3213100" cy="2886731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B7B4809-6422-487B-B339-AC10E4A5D4B1}"/>
              </a:ext>
            </a:extLst>
          </p:cNvPr>
          <p:cNvGrpSpPr/>
          <p:nvPr userDrawn="1"/>
        </p:nvGrpSpPr>
        <p:grpSpPr>
          <a:xfrm flipH="1">
            <a:off x="0" y="1"/>
            <a:ext cx="12192000" cy="6857999"/>
            <a:chOff x="0" y="1"/>
            <a:chExt cx="12192000" cy="685799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9CED44-D7E4-44D2-B7FD-F89B4DCC6E54}"/>
                </a:ext>
              </a:extLst>
            </p:cNvPr>
            <p:cNvSpPr/>
            <p:nvPr userDrawn="1"/>
          </p:nvSpPr>
          <p:spPr>
            <a:xfrm>
              <a:off x="7698671" y="715249"/>
              <a:ext cx="3530051" cy="3530051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4BF3A0C-4197-4E26-B94B-4269BB6A2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699690"/>
              <a:ext cx="12192000" cy="5158309"/>
            </a:xfrm>
            <a:custGeom>
              <a:avLst/>
              <a:gdLst>
                <a:gd name="connsiteX0" fmla="*/ 9136649 w 12192000"/>
                <a:gd name="connsiteY0" fmla="*/ 19 h 5158309"/>
                <a:gd name="connsiteX1" fmla="*/ 12127529 w 12192000"/>
                <a:gd name="connsiteY1" fmla="*/ 961461 h 5158309"/>
                <a:gd name="connsiteX2" fmla="*/ 12192000 w 12192000"/>
                <a:gd name="connsiteY2" fmla="*/ 999249 h 5158309"/>
                <a:gd name="connsiteX3" fmla="*/ 12192000 w 12192000"/>
                <a:gd name="connsiteY3" fmla="*/ 5158309 h 5158309"/>
                <a:gd name="connsiteX4" fmla="*/ 0 w 12192000"/>
                <a:gd name="connsiteY4" fmla="*/ 5158309 h 5158309"/>
                <a:gd name="connsiteX5" fmla="*/ 0 w 12192000"/>
                <a:gd name="connsiteY5" fmla="*/ 4381506 h 5158309"/>
                <a:gd name="connsiteX6" fmla="*/ 766800 w 12192000"/>
                <a:gd name="connsiteY6" fmla="*/ 4316986 h 5158309"/>
                <a:gd name="connsiteX7" fmla="*/ 8952198 w 12192000"/>
                <a:gd name="connsiteY7" fmla="*/ 2840206 h 5158309"/>
                <a:gd name="connsiteX8" fmla="*/ 8329819 w 12192000"/>
                <a:gd name="connsiteY8" fmla="*/ 1097121 h 5158309"/>
                <a:gd name="connsiteX9" fmla="*/ 8478005 w 12192000"/>
                <a:gd name="connsiteY9" fmla="*/ 73404 h 5158309"/>
                <a:gd name="connsiteX10" fmla="*/ 9136649 w 12192000"/>
                <a:gd name="connsiteY10" fmla="*/ 19 h 515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0" h="5158309">
                  <a:moveTo>
                    <a:pt x="9136649" y="19"/>
                  </a:moveTo>
                  <a:cubicBezTo>
                    <a:pt x="10314094" y="3991"/>
                    <a:pt x="11572111" y="642470"/>
                    <a:pt x="12127529" y="961461"/>
                  </a:cubicBezTo>
                  <a:lnTo>
                    <a:pt x="12192000" y="999249"/>
                  </a:lnTo>
                  <a:lnTo>
                    <a:pt x="12192000" y="5158309"/>
                  </a:lnTo>
                  <a:lnTo>
                    <a:pt x="0" y="5158309"/>
                  </a:lnTo>
                  <a:lnTo>
                    <a:pt x="0" y="4381506"/>
                  </a:lnTo>
                  <a:lnTo>
                    <a:pt x="766800" y="4316986"/>
                  </a:lnTo>
                  <a:cubicBezTo>
                    <a:pt x="4095417" y="4019555"/>
                    <a:pt x="7729668" y="3545741"/>
                    <a:pt x="8952198" y="2840206"/>
                  </a:cubicBezTo>
                  <a:cubicBezTo>
                    <a:pt x="11397259" y="1429137"/>
                    <a:pt x="8329819" y="1097121"/>
                    <a:pt x="8329819" y="1097121"/>
                  </a:cubicBezTo>
                  <a:cubicBezTo>
                    <a:pt x="8329819" y="1097121"/>
                    <a:pt x="6655323" y="516093"/>
                    <a:pt x="8478005" y="73404"/>
                  </a:cubicBezTo>
                  <a:cubicBezTo>
                    <a:pt x="8691022" y="21527"/>
                    <a:pt x="8912374" y="-737"/>
                    <a:pt x="9136649" y="19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6F55EC3-3122-4888-ABD7-2A9003A2B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8307" y="2039469"/>
              <a:ext cx="6070237" cy="3380331"/>
            </a:xfrm>
            <a:custGeom>
              <a:avLst/>
              <a:gdLst>
                <a:gd name="T0" fmla="*/ 0 w 4357"/>
                <a:gd name="T1" fmla="*/ 592 h 2429"/>
                <a:gd name="T2" fmla="*/ 3232 w 4357"/>
                <a:gd name="T3" fmla="*/ 592 h 2429"/>
                <a:gd name="T4" fmla="*/ 2777 w 4357"/>
                <a:gd name="T5" fmla="*/ 1195 h 2429"/>
                <a:gd name="T6" fmla="*/ 2621 w 4357"/>
                <a:gd name="T7" fmla="*/ 1265 h 2429"/>
                <a:gd name="T8" fmla="*/ 2848 w 4357"/>
                <a:gd name="T9" fmla="*/ 1644 h 2429"/>
                <a:gd name="T10" fmla="*/ 3040 w 4357"/>
                <a:gd name="T11" fmla="*/ 2304 h 2429"/>
                <a:gd name="T12" fmla="*/ 0 w 4357"/>
                <a:gd name="T13" fmla="*/ 2208 h 2429"/>
                <a:gd name="T14" fmla="*/ 0 w 4357"/>
                <a:gd name="T15" fmla="*/ 59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7" h="2429">
                  <a:moveTo>
                    <a:pt x="0" y="592"/>
                  </a:moveTo>
                  <a:cubicBezTo>
                    <a:pt x="0" y="592"/>
                    <a:pt x="1964" y="0"/>
                    <a:pt x="3232" y="592"/>
                  </a:cubicBezTo>
                  <a:cubicBezTo>
                    <a:pt x="4357" y="1117"/>
                    <a:pt x="3079" y="1186"/>
                    <a:pt x="2777" y="1195"/>
                  </a:cubicBezTo>
                  <a:cubicBezTo>
                    <a:pt x="2718" y="1196"/>
                    <a:pt x="2661" y="1221"/>
                    <a:pt x="2621" y="1265"/>
                  </a:cubicBezTo>
                  <a:cubicBezTo>
                    <a:pt x="2553" y="1339"/>
                    <a:pt x="2523" y="1471"/>
                    <a:pt x="2848" y="1644"/>
                  </a:cubicBezTo>
                  <a:cubicBezTo>
                    <a:pt x="3368" y="1920"/>
                    <a:pt x="3396" y="2196"/>
                    <a:pt x="3040" y="2304"/>
                  </a:cubicBezTo>
                  <a:cubicBezTo>
                    <a:pt x="2629" y="2429"/>
                    <a:pt x="0" y="2208"/>
                    <a:pt x="0" y="2208"/>
                  </a:cubicBezTo>
                  <a:lnTo>
                    <a:pt x="0" y="592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23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2504953-DBCA-47F8-8B5A-4EF71CB804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3200" y="3636650"/>
              <a:ext cx="9448800" cy="3221350"/>
            </a:xfrm>
            <a:custGeom>
              <a:avLst/>
              <a:gdLst>
                <a:gd name="T0" fmla="*/ 0 w 4860"/>
                <a:gd name="T1" fmla="*/ 1468 h 1672"/>
                <a:gd name="T2" fmla="*/ 3924 w 4860"/>
                <a:gd name="T3" fmla="*/ 920 h 1672"/>
                <a:gd name="T4" fmla="*/ 3756 w 4860"/>
                <a:gd name="T5" fmla="*/ 416 h 1672"/>
                <a:gd name="T6" fmla="*/ 3796 w 4860"/>
                <a:gd name="T7" fmla="*/ 120 h 1672"/>
                <a:gd name="T8" fmla="*/ 4860 w 4860"/>
                <a:gd name="T9" fmla="*/ 428 h 1672"/>
                <a:gd name="T10" fmla="*/ 4860 w 4860"/>
                <a:gd name="T11" fmla="*/ 1672 h 1672"/>
                <a:gd name="T12" fmla="*/ 0 w 4860"/>
                <a:gd name="T13" fmla="*/ 1672 h 1672"/>
                <a:gd name="T14" fmla="*/ 0 w 4860"/>
                <a:gd name="T15" fmla="*/ 1468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0" h="1672">
                  <a:moveTo>
                    <a:pt x="0" y="1468"/>
                  </a:moveTo>
                  <a:cubicBezTo>
                    <a:pt x="0" y="1468"/>
                    <a:pt x="3264" y="1328"/>
                    <a:pt x="3924" y="920"/>
                  </a:cubicBezTo>
                  <a:cubicBezTo>
                    <a:pt x="4584" y="512"/>
                    <a:pt x="3756" y="416"/>
                    <a:pt x="3756" y="416"/>
                  </a:cubicBezTo>
                  <a:cubicBezTo>
                    <a:pt x="3756" y="416"/>
                    <a:pt x="3304" y="248"/>
                    <a:pt x="3796" y="120"/>
                  </a:cubicBezTo>
                  <a:cubicBezTo>
                    <a:pt x="4256" y="0"/>
                    <a:pt x="4860" y="428"/>
                    <a:pt x="4860" y="428"/>
                  </a:cubicBezTo>
                  <a:cubicBezTo>
                    <a:pt x="4860" y="1672"/>
                    <a:pt x="4860" y="1672"/>
                    <a:pt x="4860" y="1672"/>
                  </a:cubicBezTo>
                  <a:cubicBezTo>
                    <a:pt x="0" y="1672"/>
                    <a:pt x="0" y="1672"/>
                    <a:pt x="0" y="1672"/>
                  </a:cubicBezTo>
                  <a:lnTo>
                    <a:pt x="0" y="1468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000">
                  <a:schemeClr val="bg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5123C0C-7740-4668-9994-48629AE91F14}"/>
                </a:ext>
              </a:extLst>
            </p:cNvPr>
            <p:cNvSpPr/>
            <p:nvPr userDrawn="1"/>
          </p:nvSpPr>
          <p:spPr>
            <a:xfrm>
              <a:off x="0" y="1"/>
              <a:ext cx="4362450" cy="3919337"/>
            </a:xfrm>
            <a:custGeom>
              <a:avLst/>
              <a:gdLst>
                <a:gd name="connsiteX0" fmla="*/ 0 w 5276850"/>
                <a:gd name="connsiteY0" fmla="*/ 0 h 4740857"/>
                <a:gd name="connsiteX1" fmla="*/ 4934008 w 5276850"/>
                <a:gd name="connsiteY1" fmla="*/ 0 h 4740857"/>
                <a:gd name="connsiteX2" fmla="*/ 5018610 w 5276850"/>
                <a:gd name="connsiteY2" fmla="*/ 175624 h 4740857"/>
                <a:gd name="connsiteX3" fmla="*/ 5276850 w 5276850"/>
                <a:gd name="connsiteY3" fmla="*/ 1454732 h 4740857"/>
                <a:gd name="connsiteX4" fmla="*/ 1990725 w 5276850"/>
                <a:gd name="connsiteY4" fmla="*/ 4740857 h 4740857"/>
                <a:gd name="connsiteX5" fmla="*/ 153421 w 5276850"/>
                <a:gd name="connsiteY5" fmla="*/ 4179639 h 4740857"/>
                <a:gd name="connsiteX6" fmla="*/ 0 w 5276850"/>
                <a:gd name="connsiteY6" fmla="*/ 4064913 h 474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850" h="4740857">
                  <a:moveTo>
                    <a:pt x="0" y="0"/>
                  </a:moveTo>
                  <a:lnTo>
                    <a:pt x="4934008" y="0"/>
                  </a:lnTo>
                  <a:lnTo>
                    <a:pt x="5018610" y="175624"/>
                  </a:lnTo>
                  <a:cubicBezTo>
                    <a:pt x="5184897" y="568770"/>
                    <a:pt x="5276850" y="1001013"/>
                    <a:pt x="5276850" y="1454732"/>
                  </a:cubicBezTo>
                  <a:cubicBezTo>
                    <a:pt x="5276850" y="3269609"/>
                    <a:pt x="3805602" y="4740857"/>
                    <a:pt x="1990725" y="4740857"/>
                  </a:cubicBezTo>
                  <a:cubicBezTo>
                    <a:pt x="1310146" y="4740857"/>
                    <a:pt x="677890" y="4533963"/>
                    <a:pt x="153421" y="4179639"/>
                  </a:cubicBezTo>
                  <a:lnTo>
                    <a:pt x="0" y="4064913"/>
                  </a:lnTo>
                  <a:close/>
                </a:path>
              </a:pathLst>
            </a:custGeom>
            <a:gradFill>
              <a:gsLst>
                <a:gs pos="100000">
                  <a:schemeClr val="accent4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D990525-EB32-44BF-B51C-C218BECA01C2}"/>
                </a:ext>
              </a:extLst>
            </p:cNvPr>
            <p:cNvSpPr/>
            <p:nvPr userDrawn="1"/>
          </p:nvSpPr>
          <p:spPr>
            <a:xfrm>
              <a:off x="934647" y="3122083"/>
              <a:ext cx="2611078" cy="2611078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5F611E8F-302C-455F-8D3A-3CF52F0DA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3964" y="1088581"/>
              <a:ext cx="3427706" cy="2895623"/>
            </a:xfrm>
            <a:custGeom>
              <a:avLst/>
              <a:gdLst>
                <a:gd name="T0" fmla="*/ 1149 w 1149"/>
                <a:gd name="T1" fmla="*/ 86 h 971"/>
                <a:gd name="T2" fmla="*/ 427 w 1149"/>
                <a:gd name="T3" fmla="*/ 86 h 971"/>
                <a:gd name="T4" fmla="*/ 539 w 1149"/>
                <a:gd name="T5" fmla="*/ 300 h 971"/>
                <a:gd name="T6" fmla="*/ 254 w 1149"/>
                <a:gd name="T7" fmla="*/ 554 h 971"/>
                <a:gd name="T8" fmla="*/ 336 w 1149"/>
                <a:gd name="T9" fmla="*/ 895 h 971"/>
                <a:gd name="T10" fmla="*/ 1149 w 1149"/>
                <a:gd name="T11" fmla="*/ 895 h 971"/>
                <a:gd name="T12" fmla="*/ 1149 w 1149"/>
                <a:gd name="T13" fmla="*/ 86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971">
                  <a:moveTo>
                    <a:pt x="1149" y="86"/>
                  </a:moveTo>
                  <a:cubicBezTo>
                    <a:pt x="1149" y="86"/>
                    <a:pt x="508" y="0"/>
                    <a:pt x="427" y="86"/>
                  </a:cubicBezTo>
                  <a:cubicBezTo>
                    <a:pt x="343" y="175"/>
                    <a:pt x="444" y="199"/>
                    <a:pt x="539" y="300"/>
                  </a:cubicBezTo>
                  <a:cubicBezTo>
                    <a:pt x="615" y="381"/>
                    <a:pt x="508" y="473"/>
                    <a:pt x="254" y="554"/>
                  </a:cubicBezTo>
                  <a:cubicBezTo>
                    <a:pt x="0" y="635"/>
                    <a:pt x="20" y="818"/>
                    <a:pt x="336" y="895"/>
                  </a:cubicBezTo>
                  <a:cubicBezTo>
                    <a:pt x="651" y="971"/>
                    <a:pt x="1149" y="895"/>
                    <a:pt x="1149" y="895"/>
                  </a:cubicBezTo>
                  <a:lnTo>
                    <a:pt x="1149" y="86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35C86D5-A76F-422D-BD11-9ABEDF688054}"/>
                </a:ext>
              </a:extLst>
            </p:cNvPr>
            <p:cNvSpPr/>
            <p:nvPr userDrawn="1"/>
          </p:nvSpPr>
          <p:spPr>
            <a:xfrm flipV="1">
              <a:off x="0" y="4353146"/>
              <a:ext cx="7610576" cy="2504854"/>
            </a:xfrm>
            <a:custGeom>
              <a:avLst/>
              <a:gdLst>
                <a:gd name="connsiteX0" fmla="*/ 3160308 w 7610576"/>
                <a:gd name="connsiteY0" fmla="*/ 2504854 h 2504854"/>
                <a:gd name="connsiteX1" fmla="*/ 7486141 w 7610576"/>
                <a:gd name="connsiteY1" fmla="*/ 204827 h 2504854"/>
                <a:gd name="connsiteX2" fmla="*/ 7610576 w 7610576"/>
                <a:gd name="connsiteY2" fmla="*/ 0 h 2504854"/>
                <a:gd name="connsiteX3" fmla="*/ 0 w 7610576"/>
                <a:gd name="connsiteY3" fmla="*/ 0 h 2504854"/>
                <a:gd name="connsiteX4" fmla="*/ 0 w 7610576"/>
                <a:gd name="connsiteY4" fmla="*/ 1431782 h 2504854"/>
                <a:gd name="connsiteX5" fmla="*/ 243558 w 7610576"/>
                <a:gd name="connsiteY5" fmla="*/ 1613912 h 2504854"/>
                <a:gd name="connsiteX6" fmla="*/ 3160308 w 7610576"/>
                <a:gd name="connsiteY6" fmla="*/ 2504854 h 2504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0576" h="2504854">
                  <a:moveTo>
                    <a:pt x="3160308" y="2504854"/>
                  </a:moveTo>
                  <a:cubicBezTo>
                    <a:pt x="4961025" y="2504854"/>
                    <a:pt x="6548649" y="1592499"/>
                    <a:pt x="7486141" y="204827"/>
                  </a:cubicBezTo>
                  <a:lnTo>
                    <a:pt x="7610576" y="0"/>
                  </a:lnTo>
                  <a:lnTo>
                    <a:pt x="0" y="0"/>
                  </a:lnTo>
                  <a:lnTo>
                    <a:pt x="0" y="1431782"/>
                  </a:lnTo>
                  <a:lnTo>
                    <a:pt x="243558" y="1613912"/>
                  </a:lnTo>
                  <a:cubicBezTo>
                    <a:pt x="1076162" y="2176407"/>
                    <a:pt x="2079878" y="2504854"/>
                    <a:pt x="3160308" y="2504854"/>
                  </a:cubicBez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4C74D3-0C8F-48A5-80B7-74125884F2E3}"/>
              </a:ext>
            </a:extLst>
          </p:cNvPr>
          <p:cNvSpPr/>
          <p:nvPr userDrawn="1"/>
        </p:nvSpPr>
        <p:spPr>
          <a:xfrm>
            <a:off x="3268795" y="1030768"/>
            <a:ext cx="5654410" cy="5211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034337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34057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044302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7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95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nler/superpower19classifier/blob/master/classifier.hpp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6%91%E7%82%B9%E6%A3%80%E6%B5%8B&amp;action=edit&amp;redlink=1" TargetMode="External"/><Relationship Id="rId7" Type="http://schemas.openxmlformats.org/officeDocument/2006/relationships/hyperlink" Target="https://docs.opencv.org/master/d3/d28/classcv_1_1MSER.html" TargetMode="External"/><Relationship Id="rId2" Type="http://schemas.openxmlformats.org/officeDocument/2006/relationships/hyperlink" Target="https://zh.wikipedia.org/wiki/%E8%AE%A1%E7%AE%97%E6%9C%BA%E8%A7%86%E8%A7%89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.wikipedia.org/wiki/%E7%89%A9%E4%BD%93%E8%AF%86%E5%88%AB" TargetMode="External"/><Relationship Id="rId5" Type="http://schemas.openxmlformats.org/officeDocument/2006/relationships/hyperlink" Target="https://zh.wikipedia.org/wiki/%E5%9B%BE%E5%83%8F%E5%AF%B9%E5%BA%94%E9%97%AE%E9%A2%98" TargetMode="External"/><Relationship Id="rId4" Type="http://schemas.openxmlformats.org/officeDocument/2006/relationships/hyperlink" Target="https://zh.wikipedia.org/wiki/%E6%9C%80%E5%A4%A7%E7%A8%B3%E5%AE%9A%E6%9E%81%E5%80%BC%E5%8C%BA%E5%9F%9F#cite_note-matas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ste.ubuntu.com/p/NWVNJVMPg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0HkgXB_KY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log.csdn.net/datase/article/details/72331031" TargetMode="External"/><Relationship Id="rId4" Type="http://schemas.openxmlformats.org/officeDocument/2006/relationships/hyperlink" Target="http://cmp.felk.cvut.cz/~matas/papers/matas-bmvc02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814761970@qq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62419" y="3829854"/>
            <a:ext cx="5654410" cy="1257932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onstantia" panose="02030602050306030303" pitchFamily="18" charset="0"/>
              </a:rPr>
              <a:t>Third Training</a:t>
            </a:r>
          </a:p>
          <a:p>
            <a:r>
              <a:rPr lang="en-US" altLang="zh-CN" sz="1600" dirty="0">
                <a:latin typeface="Constantia" panose="02030602050306030303" pitchFamily="18" charset="0"/>
              </a:rPr>
              <a:t>Header-Only Lib &amp; Algorithms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 err="1"/>
              <a:t>SuperPower</a:t>
            </a:r>
            <a:br>
              <a:rPr lang="en-US" altLang="zh-CN" i="1" dirty="0"/>
            </a:br>
            <a:r>
              <a:rPr lang="en-US" altLang="zh-CN" i="1" dirty="0"/>
              <a:t> </a:t>
            </a:r>
            <a:r>
              <a:rPr lang="en-US" altLang="zh-CN" sz="7300" i="1" dirty="0">
                <a:solidFill>
                  <a:schemeClr val="accent3">
                    <a:lumMod val="75000"/>
                  </a:schemeClr>
                </a:solidFill>
              </a:rPr>
              <a:t>Vision Group</a:t>
            </a:r>
            <a:br>
              <a:rPr lang="en-US" altLang="zh-CN" i="1" dirty="0"/>
            </a:br>
            <a:r>
              <a:rPr lang="en-US" altLang="zh-CN" i="1" dirty="0"/>
              <a:t>Team Training</a:t>
            </a:r>
            <a:endParaRPr lang="zh-CN" altLang="en-US" i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68795" y="5367630"/>
            <a:ext cx="5654410" cy="296271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Jiawei Liu =&gt; </a:t>
            </a:r>
            <a:r>
              <a:rPr lang="en-US" altLang="zh-CN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jaway.liu@gmail.com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99F528-7348-4F9C-9FC9-A69C4B565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94" y="5684800"/>
            <a:ext cx="5654410" cy="296271"/>
          </a:xfrm>
        </p:spPr>
        <p:txBody>
          <a:bodyPr/>
          <a:lstStyle/>
          <a:p>
            <a:r>
              <a:rPr lang="en-US" altLang="zh-CN" dirty="0">
                <a:latin typeface="Bookman Old Style" panose="02050604050505020204" pitchFamily="18" charset="0"/>
              </a:rPr>
              <a:t>2019/10/13</a:t>
            </a:r>
            <a:endParaRPr lang="zh-CN" alt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A72A5-CC6A-45E5-9CC7-AD10A000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Header-only Array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51832-9667-41BA-9F34-5C866F57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2CCBF-50A9-401B-AF3F-949EE5DB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71" y="1074216"/>
            <a:ext cx="6190132" cy="57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166C83-7BBE-4236-8D60-55380A39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 File Arrangement For Header-Only Libs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BEF66B-4157-4D81-B8DC-4B60C1CA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12448-C4C7-412E-A3DE-79870D21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14" y="1028700"/>
            <a:ext cx="10443581" cy="5660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708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Classifier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D3BF3-B437-49B8-8FEF-BBCA1304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51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90E5-E4E5-420E-B0DD-F3F06925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4406FE-D0D4-49DF-B523-3283D5A3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0A4E2-5AC0-4C0C-924B-82C1381A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50" y="2710333"/>
            <a:ext cx="1690700" cy="1428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59F993-0F2B-47D2-88C5-034005CC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49" y="2714620"/>
            <a:ext cx="1690699" cy="1420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DB0072-069A-4BBD-8EC6-518D9540EE48}"/>
              </a:ext>
            </a:extLst>
          </p:cNvPr>
          <p:cNvSpPr txBox="1"/>
          <p:nvPr/>
        </p:nvSpPr>
        <p:spPr>
          <a:xfrm>
            <a:off x="1648357" y="2012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sample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EAC79-7FA7-45E7-8B0B-A3192E20AF57}"/>
              </a:ext>
            </a:extLst>
          </p:cNvPr>
          <p:cNvSpPr txBox="1"/>
          <p:nvPr/>
        </p:nvSpPr>
        <p:spPr>
          <a:xfrm>
            <a:off x="7710351" y="2012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sample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5AA3ED-2809-4F5B-9F94-419A15994B89}"/>
              </a:ext>
            </a:extLst>
          </p:cNvPr>
          <p:cNvSpPr/>
          <p:nvPr/>
        </p:nvSpPr>
        <p:spPr>
          <a:xfrm>
            <a:off x="6324600" y="4794253"/>
            <a:ext cx="174625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8B93AC-A2DA-447E-9D8F-BF99F1B97245}"/>
              </a:ext>
            </a:extLst>
          </p:cNvPr>
          <p:cNvSpPr txBox="1"/>
          <p:nvPr/>
        </p:nvSpPr>
        <p:spPr>
          <a:xfrm>
            <a:off x="2298700" y="5060950"/>
            <a:ext cx="619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CLASS = CLASSIFIER(                     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904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6D54A-A4B0-43BE-8442-4778D8D7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Based Method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9CCEA-4992-4553-B8E5-DF471F52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EF9869-746C-4BEB-8470-BD3144974BBF}"/>
              </a:ext>
            </a:extLst>
          </p:cNvPr>
          <p:cNvSpPr/>
          <p:nvPr/>
        </p:nvSpPr>
        <p:spPr>
          <a:xfrm>
            <a:off x="2603500" y="17367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5E270A-F515-4ED6-A61A-AE4AAD38E90A}"/>
              </a:ext>
            </a:extLst>
          </p:cNvPr>
          <p:cNvSpPr/>
          <p:nvPr/>
        </p:nvSpPr>
        <p:spPr>
          <a:xfrm>
            <a:off x="2755900" y="18891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A8D63D-964F-4920-B3DA-2DDA4E01DE1E}"/>
              </a:ext>
            </a:extLst>
          </p:cNvPr>
          <p:cNvSpPr/>
          <p:nvPr/>
        </p:nvSpPr>
        <p:spPr>
          <a:xfrm>
            <a:off x="2908300" y="20415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628859-9262-4DAF-9D1B-44FFD58A07B7}"/>
              </a:ext>
            </a:extLst>
          </p:cNvPr>
          <p:cNvSpPr/>
          <p:nvPr/>
        </p:nvSpPr>
        <p:spPr>
          <a:xfrm>
            <a:off x="3060700" y="21939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A4A09C-1BB1-46FE-87FE-D47743322DAF}"/>
              </a:ext>
            </a:extLst>
          </p:cNvPr>
          <p:cNvSpPr/>
          <p:nvPr/>
        </p:nvSpPr>
        <p:spPr>
          <a:xfrm>
            <a:off x="3213100" y="2346325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6E9E68-7ED7-40DF-A941-C6F1A7841012}"/>
              </a:ext>
            </a:extLst>
          </p:cNvPr>
          <p:cNvSpPr/>
          <p:nvPr/>
        </p:nvSpPr>
        <p:spPr>
          <a:xfrm>
            <a:off x="2603500" y="46164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94F4E9-C67C-4EEE-B2D5-214A9FABD7EC}"/>
              </a:ext>
            </a:extLst>
          </p:cNvPr>
          <p:cNvSpPr/>
          <p:nvPr/>
        </p:nvSpPr>
        <p:spPr>
          <a:xfrm>
            <a:off x="2755900" y="47688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DC5523-F19E-41FA-BB50-39CEC6BD09D5}"/>
              </a:ext>
            </a:extLst>
          </p:cNvPr>
          <p:cNvSpPr/>
          <p:nvPr/>
        </p:nvSpPr>
        <p:spPr>
          <a:xfrm>
            <a:off x="2908300" y="49212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69FE4C-FFC4-4E47-9D00-5A7404F0E6C7}"/>
              </a:ext>
            </a:extLst>
          </p:cNvPr>
          <p:cNvSpPr/>
          <p:nvPr/>
        </p:nvSpPr>
        <p:spPr>
          <a:xfrm>
            <a:off x="3060700" y="50736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D22F82-3063-4B47-AD1A-625B22BF8422}"/>
              </a:ext>
            </a:extLst>
          </p:cNvPr>
          <p:cNvSpPr/>
          <p:nvPr/>
        </p:nvSpPr>
        <p:spPr>
          <a:xfrm>
            <a:off x="3213100" y="5226050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983372-558A-4E8C-864D-53161CCE5739}"/>
              </a:ext>
            </a:extLst>
          </p:cNvPr>
          <p:cNvSpPr txBox="1"/>
          <p:nvPr/>
        </p:nvSpPr>
        <p:spPr>
          <a:xfrm>
            <a:off x="381000" y="210185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Positive templates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0A4D8C-34D3-469F-8534-98411F891F12}"/>
              </a:ext>
            </a:extLst>
          </p:cNvPr>
          <p:cNvSpPr txBox="1"/>
          <p:nvPr/>
        </p:nvSpPr>
        <p:spPr>
          <a:xfrm>
            <a:off x="416925" y="49366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Negtive</a:t>
            </a:r>
            <a:r>
              <a:rPr lang="en-US" altLang="zh-CN" dirty="0"/>
              <a:t> templates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F3D74-0657-4488-88EB-640653B1F860}"/>
              </a:ext>
            </a:extLst>
          </p:cNvPr>
          <p:cNvSpPr/>
          <p:nvPr/>
        </p:nvSpPr>
        <p:spPr>
          <a:xfrm>
            <a:off x="10147302" y="3213100"/>
            <a:ext cx="1581148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 Image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5282DC7-B52A-4012-9FC5-A3EBC956D2D4}"/>
              </a:ext>
            </a:extLst>
          </p:cNvPr>
          <p:cNvCxnSpPr/>
          <p:nvPr/>
        </p:nvCxnSpPr>
        <p:spPr>
          <a:xfrm flipH="1">
            <a:off x="4724400" y="3848100"/>
            <a:ext cx="38861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9AD4F9F-A9D9-47E7-95B3-9039072C8FF3}"/>
              </a:ext>
            </a:extLst>
          </p:cNvPr>
          <p:cNvSpPr txBox="1"/>
          <p:nvPr/>
        </p:nvSpPr>
        <p:spPr>
          <a:xfrm>
            <a:off x="3987800" y="401955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some compare function to find out best-match one.</a:t>
            </a:r>
          </a:p>
          <a:p>
            <a:r>
              <a:rPr lang="en-US" altLang="zh-CN" dirty="0"/>
              <a:t>(Kind like KNN which K = 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061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9EE61-E85C-4944-83AF-320BBDE7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B646F-A982-44E5-A029-EB9693AE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4058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1F78B18-4114-41E8-BDC3-8A7D2F95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977739"/>
              </p:ext>
            </p:extLst>
          </p:nvPr>
        </p:nvGraphicFramePr>
        <p:xfrm>
          <a:off x="664556" y="1800320"/>
          <a:ext cx="898236" cy="780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118">
                  <a:extLst>
                    <a:ext uri="{9D8B030D-6E8A-4147-A177-3AD203B41FA5}">
                      <a16:colId xmlns:a16="http://schemas.microsoft.com/office/drawing/2014/main" val="2698844253"/>
                    </a:ext>
                  </a:extLst>
                </a:gridCol>
                <a:gridCol w="449118">
                  <a:extLst>
                    <a:ext uri="{9D8B030D-6E8A-4147-A177-3AD203B41FA5}">
                      <a16:colId xmlns:a16="http://schemas.microsoft.com/office/drawing/2014/main" val="3863190661"/>
                    </a:ext>
                  </a:extLst>
                </a:gridCol>
              </a:tblGrid>
              <a:tr h="39039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27082"/>
                  </a:ext>
                </a:extLst>
              </a:tr>
              <a:tr h="39039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70695"/>
                  </a:ext>
                </a:extLst>
              </a:tr>
            </a:tbl>
          </a:graphicData>
        </a:graphic>
      </p:graphicFrame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E8EAC531-8FB3-4218-AA78-8E2C9CF3B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022836"/>
              </p:ext>
            </p:extLst>
          </p:nvPr>
        </p:nvGraphicFramePr>
        <p:xfrm>
          <a:off x="4146203" y="1800320"/>
          <a:ext cx="898236" cy="780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9118">
                  <a:extLst>
                    <a:ext uri="{9D8B030D-6E8A-4147-A177-3AD203B41FA5}">
                      <a16:colId xmlns:a16="http://schemas.microsoft.com/office/drawing/2014/main" val="2698844253"/>
                    </a:ext>
                  </a:extLst>
                </a:gridCol>
                <a:gridCol w="449118">
                  <a:extLst>
                    <a:ext uri="{9D8B030D-6E8A-4147-A177-3AD203B41FA5}">
                      <a16:colId xmlns:a16="http://schemas.microsoft.com/office/drawing/2014/main" val="3863190661"/>
                    </a:ext>
                  </a:extLst>
                </a:gridCol>
              </a:tblGrid>
              <a:tr h="39039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7082"/>
                  </a:ext>
                </a:extLst>
              </a:tr>
              <a:tr h="39039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7069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A7AC29B-91E2-405E-8F56-E1C44246CD98}"/>
              </a:ext>
            </a:extLst>
          </p:cNvPr>
          <p:cNvSpPr txBox="1"/>
          <p:nvPr/>
        </p:nvSpPr>
        <p:spPr>
          <a:xfrm>
            <a:off x="578912" y="138822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template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2579A6-5518-4892-82E6-F53D88F60A9A}"/>
              </a:ext>
            </a:extLst>
          </p:cNvPr>
          <p:cNvSpPr txBox="1"/>
          <p:nvPr/>
        </p:nvSpPr>
        <p:spPr>
          <a:xfrm>
            <a:off x="4252919" y="135359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BCB0DD4-2532-4E7B-AFF7-AFCF7BAAF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14675"/>
              </p:ext>
            </p:extLst>
          </p:nvPr>
        </p:nvGraphicFramePr>
        <p:xfrm>
          <a:off x="860367" y="4435456"/>
          <a:ext cx="2402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0904">
                  <a:extLst>
                    <a:ext uri="{9D8B030D-6E8A-4147-A177-3AD203B41FA5}">
                      <a16:colId xmlns:a16="http://schemas.microsoft.com/office/drawing/2014/main" val="1380115784"/>
                    </a:ext>
                  </a:extLst>
                </a:gridCol>
                <a:gridCol w="800904">
                  <a:extLst>
                    <a:ext uri="{9D8B030D-6E8A-4147-A177-3AD203B41FA5}">
                      <a16:colId xmlns:a16="http://schemas.microsoft.com/office/drawing/2014/main" val="1314473655"/>
                    </a:ext>
                  </a:extLst>
                </a:gridCol>
                <a:gridCol w="800904">
                  <a:extLst>
                    <a:ext uri="{9D8B030D-6E8A-4147-A177-3AD203B41FA5}">
                      <a16:colId xmlns:a16="http://schemas.microsoft.com/office/drawing/2014/main" val="28582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*</a:t>
                      </a:r>
                      <a:r>
                        <a:rPr lang="en-US" altLang="zh-CN" dirty="0" err="1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tem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*</a:t>
                      </a:r>
                      <a:r>
                        <a:rPr lang="en-US" altLang="zh-CN" dirty="0" err="1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inp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gain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05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0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0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0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30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0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0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7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1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CBA40"/>
                          </a:solidFill>
                          <a:latin typeface="Cascadia Code" panose="020B0509020204030204" pitchFamily="49" charset="0"/>
                        </a:rPr>
                        <a:t>3</a:t>
                      </a:r>
                      <a:endParaRPr lang="zh-CN" altLang="en-US" dirty="0">
                        <a:solidFill>
                          <a:srgbClr val="FCBA40"/>
                        </a:solidFill>
                        <a:latin typeface="Cascadia Code" panose="020B050902020403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275219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B146ED-2416-4C4C-9537-B677972A72EA}"/>
              </a:ext>
            </a:extLst>
          </p:cNvPr>
          <p:cNvCxnSpPr>
            <a:cxnSpLocks/>
          </p:cNvCxnSpPr>
          <p:nvPr/>
        </p:nvCxnSpPr>
        <p:spPr>
          <a:xfrm>
            <a:off x="910243" y="2082339"/>
            <a:ext cx="473595" cy="2382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6D3A657-392A-40C9-9F21-F2E960B8E47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061723" y="1944173"/>
            <a:ext cx="2284449" cy="2491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A8C5DAC-01A6-42C6-9C20-74165679A40A}"/>
              </a:ext>
            </a:extLst>
          </p:cNvPr>
          <p:cNvSpPr txBox="1"/>
          <p:nvPr/>
        </p:nvSpPr>
        <p:spPr>
          <a:xfrm>
            <a:off x="4300450" y="3352722"/>
            <a:ext cx="190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Cascadia Code" panose="020B0509020204030204" pitchFamily="49" charset="0"/>
              </a:rPr>
              <a:t>gain[k]</a:t>
            </a:r>
            <a:endParaRPr lang="zh-CN" altLang="en-US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1178889-81E3-4336-A425-BD17022D7FFD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3263079" y="3537388"/>
            <a:ext cx="1037371" cy="1825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A35186D-C88F-4332-BC09-0B8E06E7C84D}"/>
              </a:ext>
            </a:extLst>
          </p:cNvPr>
          <p:cNvSpPr/>
          <p:nvPr/>
        </p:nvSpPr>
        <p:spPr>
          <a:xfrm>
            <a:off x="7830592" y="2301351"/>
            <a:ext cx="3067397" cy="271826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573FA9-3681-41AC-BEDE-514B9CC543B0}"/>
              </a:ext>
            </a:extLst>
          </p:cNvPr>
          <p:cNvSpPr/>
          <p:nvPr/>
        </p:nvSpPr>
        <p:spPr>
          <a:xfrm>
            <a:off x="9364291" y="2606042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47DE96A-158C-40CF-A4FA-72AE4A6D5B49}"/>
              </a:ext>
            </a:extLst>
          </p:cNvPr>
          <p:cNvSpPr/>
          <p:nvPr/>
        </p:nvSpPr>
        <p:spPr>
          <a:xfrm>
            <a:off x="9516691" y="2758442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45DFAE-B282-4F45-B6B2-77522C5B1266}"/>
              </a:ext>
            </a:extLst>
          </p:cNvPr>
          <p:cNvSpPr/>
          <p:nvPr/>
        </p:nvSpPr>
        <p:spPr>
          <a:xfrm>
            <a:off x="9669091" y="2910842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CEE181-D60C-42F8-8817-E9EA21836729}"/>
              </a:ext>
            </a:extLst>
          </p:cNvPr>
          <p:cNvSpPr/>
          <p:nvPr/>
        </p:nvSpPr>
        <p:spPr>
          <a:xfrm>
            <a:off x="9821491" y="3063242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5E8FB3-FDFA-4423-8B7E-F8BEBA8B167C}"/>
              </a:ext>
            </a:extLst>
          </p:cNvPr>
          <p:cNvSpPr/>
          <p:nvPr/>
        </p:nvSpPr>
        <p:spPr>
          <a:xfrm>
            <a:off x="9973891" y="3215642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E56A41-30F7-4377-BD87-04344B47B4B7}"/>
              </a:ext>
            </a:extLst>
          </p:cNvPr>
          <p:cNvSpPr/>
          <p:nvPr/>
        </p:nvSpPr>
        <p:spPr>
          <a:xfrm>
            <a:off x="9364291" y="3660482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8DA664C-026E-4EB3-B0F6-BCDA4DE2E6CE}"/>
              </a:ext>
            </a:extLst>
          </p:cNvPr>
          <p:cNvSpPr/>
          <p:nvPr/>
        </p:nvSpPr>
        <p:spPr>
          <a:xfrm>
            <a:off x="9516691" y="3812882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82D185-9089-4A56-8AB5-B47A2A0E8C03}"/>
              </a:ext>
            </a:extLst>
          </p:cNvPr>
          <p:cNvSpPr/>
          <p:nvPr/>
        </p:nvSpPr>
        <p:spPr>
          <a:xfrm>
            <a:off x="9669091" y="3965282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BF2729-723C-49CA-A5D7-44E6E689C83B}"/>
              </a:ext>
            </a:extLst>
          </p:cNvPr>
          <p:cNvSpPr/>
          <p:nvPr/>
        </p:nvSpPr>
        <p:spPr>
          <a:xfrm>
            <a:off x="9821491" y="4117682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951EC0-B3BD-4C19-BFE0-F17019CF5AB8}"/>
              </a:ext>
            </a:extLst>
          </p:cNvPr>
          <p:cNvSpPr/>
          <p:nvPr/>
        </p:nvSpPr>
        <p:spPr>
          <a:xfrm>
            <a:off x="9973891" y="4270082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DE4829-DC8A-41F9-9D27-95C9BEDB3637}"/>
              </a:ext>
            </a:extLst>
          </p:cNvPr>
          <p:cNvSpPr txBox="1"/>
          <p:nvPr/>
        </p:nvSpPr>
        <p:spPr>
          <a:xfrm>
            <a:off x="7996689" y="2782599"/>
            <a:ext cx="114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Positive templates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8AF2889-D720-4851-9301-01AF9BF9B9D3}"/>
              </a:ext>
            </a:extLst>
          </p:cNvPr>
          <p:cNvSpPr txBox="1"/>
          <p:nvPr/>
        </p:nvSpPr>
        <p:spPr>
          <a:xfrm>
            <a:off x="8021198" y="3767771"/>
            <a:ext cx="112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Negtive</a:t>
            </a:r>
            <a:r>
              <a:rPr lang="en-US" altLang="zh-CN" sz="1400" dirty="0"/>
              <a:t> templates</a:t>
            </a:r>
            <a:endParaRPr lang="zh-CN" altLang="en-US" sz="1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821BB9D-C86D-4225-A158-DDA0D3852178}"/>
              </a:ext>
            </a:extLst>
          </p:cNvPr>
          <p:cNvSpPr txBox="1"/>
          <p:nvPr/>
        </p:nvSpPr>
        <p:spPr>
          <a:xfrm>
            <a:off x="8935326" y="1292054"/>
            <a:ext cx="8579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cadia Code" panose="020B0509020204030204" pitchFamily="49" charset="0"/>
              </a:rPr>
              <a:t>input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cadia Code" panose="020B0509020204030204" pitchFamily="49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57CEB3B-F642-43E8-892B-09E1BFC3647F}"/>
              </a:ext>
            </a:extLst>
          </p:cNvPr>
          <p:cNvCxnSpPr>
            <a:stCxn id="33" idx="2"/>
            <a:endCxn id="19" idx="0"/>
          </p:cNvCxnSpPr>
          <p:nvPr/>
        </p:nvCxnSpPr>
        <p:spPr>
          <a:xfrm>
            <a:off x="9364290" y="1661386"/>
            <a:ext cx="1" cy="63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EC1C660-AC44-4888-BE79-9D936F221878}"/>
              </a:ext>
            </a:extLst>
          </p:cNvPr>
          <p:cNvCxnSpPr/>
          <p:nvPr/>
        </p:nvCxnSpPr>
        <p:spPr>
          <a:xfrm>
            <a:off x="9364289" y="5019613"/>
            <a:ext cx="1" cy="63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624C16A-5BBD-43FF-9E9C-7CC00C223AE4}"/>
              </a:ext>
            </a:extLst>
          </p:cNvPr>
          <p:cNvSpPr txBox="1"/>
          <p:nvPr/>
        </p:nvSpPr>
        <p:spPr>
          <a:xfrm>
            <a:off x="7811595" y="5943891"/>
            <a:ext cx="341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Cascadia Code" panose="020B0509020204030204" pitchFamily="49" charset="0"/>
              </a:rPr>
              <a:t>gain[0, 1, 2, ..., N]</a:t>
            </a:r>
            <a:endParaRPr lang="zh-CN" altLang="en-US" dirty="0">
              <a:solidFill>
                <a:srgbClr val="7030A0"/>
              </a:solidFill>
              <a:latin typeface="Cascadia Code" panose="020B05090202040302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0CC2B3C-385E-4767-8404-D17CEFDB824F}"/>
              </a:ext>
            </a:extLst>
          </p:cNvPr>
          <p:cNvSpPr/>
          <p:nvPr/>
        </p:nvSpPr>
        <p:spPr>
          <a:xfrm>
            <a:off x="3415478" y="4411721"/>
            <a:ext cx="4215604" cy="14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Cascadia Code" panose="020B0509020204030204" pitchFamily="49" charset="0"/>
              </a:rPr>
              <a:t>If </a:t>
            </a:r>
            <a:r>
              <a:rPr lang="en-US" altLang="zh-CN" sz="1600" dirty="0" err="1">
                <a:latin typeface="Cascadia Code" panose="020B0509020204030204" pitchFamily="49" charset="0"/>
              </a:rPr>
              <a:t>all_positive_gains</a:t>
            </a:r>
            <a:r>
              <a:rPr lang="en-US" altLang="zh-CN" sz="1600" dirty="0">
                <a:latin typeface="Cascadia Code" panose="020B0509020204030204" pitchFamily="49" charset="0"/>
              </a:rPr>
              <a:t> &lt; </a:t>
            </a:r>
            <a:r>
              <a:rPr lang="en-US" altLang="zh-CN" sz="1600" dirty="0" err="1">
                <a:solidFill>
                  <a:srgbClr val="FCBA40"/>
                </a:solidFill>
                <a:latin typeface="Cascadia Code" panose="020B0509020204030204" pitchFamily="49" charset="0"/>
              </a:rPr>
              <a:t>low_bound</a:t>
            </a:r>
            <a:r>
              <a:rPr lang="en-US" altLang="zh-CN" sz="1600" dirty="0">
                <a:latin typeface="Cascadia Code" panose="020B0509020204030204" pitchFamily="49" charset="0"/>
              </a:rPr>
              <a:t>:</a:t>
            </a:r>
          </a:p>
          <a:p>
            <a:r>
              <a:rPr lang="en-US" altLang="zh-CN" sz="1600" dirty="0">
                <a:latin typeface="Cascadia Code" panose="020B0509020204030204" pitchFamily="49" charset="0"/>
              </a:rPr>
              <a:t>	Match-&gt;negative;</a:t>
            </a:r>
          </a:p>
        </p:txBody>
      </p:sp>
    </p:spTree>
    <p:extLst>
      <p:ext uri="{BB962C8B-B14F-4D97-AF65-F5344CB8AC3E}">
        <p14:creationId xmlns:p14="http://schemas.microsoft.com/office/powerpoint/2010/main" val="289987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838C824-42E0-459B-8063-388F11765568}"/>
              </a:ext>
            </a:extLst>
          </p:cNvPr>
          <p:cNvSpPr/>
          <p:nvPr/>
        </p:nvSpPr>
        <p:spPr>
          <a:xfrm>
            <a:off x="590204" y="1183523"/>
            <a:ext cx="3067397" cy="271826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7E6C6-ED85-4002-A235-2E1D42DD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 - </a:t>
            </a:r>
            <a:r>
              <a:rPr lang="en-US" altLang="zh-CN" dirty="0" err="1"/>
              <a:t>begining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323F20-EEC6-48ED-8C3C-2D2AD42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17E377-83DB-452E-8A01-EB458BE23955}"/>
              </a:ext>
            </a:extLst>
          </p:cNvPr>
          <p:cNvSpPr/>
          <p:nvPr/>
        </p:nvSpPr>
        <p:spPr>
          <a:xfrm>
            <a:off x="178723" y="4639583"/>
            <a:ext cx="3868344" cy="14962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Read them in gray scale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imread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Store them in container;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Resize &amp; thresholding</a:t>
            </a:r>
            <a:r>
              <a:rPr lang="en-US" altLang="zh-CN" dirty="0">
                <a:solidFill>
                  <a:schemeClr val="tx1"/>
                </a:solidFill>
              </a:rPr>
              <a:t>(prepare_);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8FC8CF-B2DC-42D8-849B-9E9E7ACBAE0E}"/>
              </a:ext>
            </a:extLst>
          </p:cNvPr>
          <p:cNvSpPr/>
          <p:nvPr/>
        </p:nvSpPr>
        <p:spPr>
          <a:xfrm>
            <a:off x="2123903" y="1488214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60547D-1882-43BF-A1D2-AB92ADB8CC92}"/>
              </a:ext>
            </a:extLst>
          </p:cNvPr>
          <p:cNvSpPr/>
          <p:nvPr/>
        </p:nvSpPr>
        <p:spPr>
          <a:xfrm>
            <a:off x="2276303" y="1640614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5145B6-B19A-4773-9239-404882F5248B}"/>
              </a:ext>
            </a:extLst>
          </p:cNvPr>
          <p:cNvSpPr/>
          <p:nvPr/>
        </p:nvSpPr>
        <p:spPr>
          <a:xfrm>
            <a:off x="2428703" y="1793014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438E6E-4072-480C-861F-37FAADD113F1}"/>
              </a:ext>
            </a:extLst>
          </p:cNvPr>
          <p:cNvSpPr/>
          <p:nvPr/>
        </p:nvSpPr>
        <p:spPr>
          <a:xfrm>
            <a:off x="2581103" y="1945414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28CB42-E1C2-4EDA-B41B-722699C94E74}"/>
              </a:ext>
            </a:extLst>
          </p:cNvPr>
          <p:cNvSpPr/>
          <p:nvPr/>
        </p:nvSpPr>
        <p:spPr>
          <a:xfrm>
            <a:off x="2733503" y="2097814"/>
            <a:ext cx="598978" cy="46718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6B515-62ED-4763-B7F3-94DF38EA03FA}"/>
              </a:ext>
            </a:extLst>
          </p:cNvPr>
          <p:cNvSpPr/>
          <p:nvPr/>
        </p:nvSpPr>
        <p:spPr>
          <a:xfrm>
            <a:off x="2123903" y="2542654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7A2304-F2C1-4367-B8E1-5137EB886CB3}"/>
              </a:ext>
            </a:extLst>
          </p:cNvPr>
          <p:cNvSpPr/>
          <p:nvPr/>
        </p:nvSpPr>
        <p:spPr>
          <a:xfrm>
            <a:off x="2276303" y="2695054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E5ED38-4E7E-47F5-99D8-77D8ACA7AA9E}"/>
              </a:ext>
            </a:extLst>
          </p:cNvPr>
          <p:cNvSpPr/>
          <p:nvPr/>
        </p:nvSpPr>
        <p:spPr>
          <a:xfrm>
            <a:off x="2428703" y="2847454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0FFC43-6DEB-4B7F-959A-B305F40522CB}"/>
              </a:ext>
            </a:extLst>
          </p:cNvPr>
          <p:cNvSpPr/>
          <p:nvPr/>
        </p:nvSpPr>
        <p:spPr>
          <a:xfrm>
            <a:off x="2581103" y="2999854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D926A3-E7DF-42E4-BB59-605887CCC819}"/>
              </a:ext>
            </a:extLst>
          </p:cNvPr>
          <p:cNvSpPr/>
          <p:nvPr/>
        </p:nvSpPr>
        <p:spPr>
          <a:xfrm>
            <a:off x="2733503" y="3152254"/>
            <a:ext cx="598978" cy="5000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990D1C-AF58-4EFF-B083-9582F517630F}"/>
              </a:ext>
            </a:extLst>
          </p:cNvPr>
          <p:cNvSpPr txBox="1"/>
          <p:nvPr/>
        </p:nvSpPr>
        <p:spPr>
          <a:xfrm>
            <a:off x="756301" y="1664771"/>
            <a:ext cx="114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Positive templates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4CA6219-A47E-4EFE-99A8-C469FAF37B2A}"/>
              </a:ext>
            </a:extLst>
          </p:cNvPr>
          <p:cNvSpPr txBox="1"/>
          <p:nvPr/>
        </p:nvSpPr>
        <p:spPr>
          <a:xfrm>
            <a:off x="780810" y="2649943"/>
            <a:ext cx="112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Negtive</a:t>
            </a:r>
            <a:r>
              <a:rPr lang="en-US" altLang="zh-CN" sz="1400" dirty="0"/>
              <a:t> templates</a:t>
            </a:r>
            <a:endParaRPr lang="zh-CN" altLang="en-US" sz="14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0D90932-608F-4F0F-B593-3D34CB6C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91" y="-1"/>
            <a:ext cx="7992809" cy="6858000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7D48F21-B76E-47D2-A16C-CEAA7C069116}"/>
              </a:ext>
            </a:extLst>
          </p:cNvPr>
          <p:cNvCxnSpPr>
            <a:stCxn id="19" idx="2"/>
            <a:endCxn id="5" idx="0"/>
          </p:cNvCxnSpPr>
          <p:nvPr/>
        </p:nvCxnSpPr>
        <p:spPr>
          <a:xfrm flipH="1">
            <a:off x="2112895" y="3901785"/>
            <a:ext cx="11008" cy="73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248B800-F772-4688-B32E-ADC427B7AE65}"/>
              </a:ext>
            </a:extLst>
          </p:cNvPr>
          <p:cNvSpPr/>
          <p:nvPr/>
        </p:nvSpPr>
        <p:spPr>
          <a:xfrm>
            <a:off x="4663440" y="5818909"/>
            <a:ext cx="2398222" cy="49876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84E2AB4-547F-4868-8943-0F3376BDD51B}"/>
              </a:ext>
            </a:extLst>
          </p:cNvPr>
          <p:cNvSpPr/>
          <p:nvPr/>
        </p:nvSpPr>
        <p:spPr>
          <a:xfrm>
            <a:off x="4957152" y="1723471"/>
            <a:ext cx="6148652" cy="22915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62D035-BF61-4E1B-AEAF-DD0BD696692E}"/>
              </a:ext>
            </a:extLst>
          </p:cNvPr>
          <p:cNvSpPr/>
          <p:nvPr/>
        </p:nvSpPr>
        <p:spPr>
          <a:xfrm>
            <a:off x="4957151" y="5340928"/>
            <a:ext cx="4889273" cy="336666"/>
          </a:xfrm>
          <a:prstGeom prst="rect">
            <a:avLst/>
          </a:prstGeom>
          <a:noFill/>
          <a:ln w="9525" cap="flat" cmpd="sng" algn="ctr">
            <a:solidFill>
              <a:srgbClr val="2FF5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24AE646-D61F-48DC-847D-AE4C58764CA1}"/>
              </a:ext>
            </a:extLst>
          </p:cNvPr>
          <p:cNvCxnSpPr>
            <a:cxnSpLocks/>
            <a:stCxn id="38" idx="1"/>
            <a:endCxn id="5" idx="3"/>
          </p:cNvCxnSpPr>
          <p:nvPr/>
        </p:nvCxnSpPr>
        <p:spPr>
          <a:xfrm flipH="1" flipV="1">
            <a:off x="4047067" y="5387728"/>
            <a:ext cx="910084" cy="12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84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7E6C6-ED85-4002-A235-2E1D42DD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323F20-EEC6-48ED-8C3C-2D2AD42A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76B04BD-BCE4-40DA-BE16-BD26DC6E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91" y="-1"/>
            <a:ext cx="7992809" cy="6858000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A5330C3-0FB1-43CF-814E-67854B6B97F6}"/>
              </a:ext>
            </a:extLst>
          </p:cNvPr>
          <p:cNvSpPr/>
          <p:nvPr/>
        </p:nvSpPr>
        <p:spPr>
          <a:xfrm>
            <a:off x="1172095" y="1866727"/>
            <a:ext cx="1881600" cy="8136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Input image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195AFF-E375-4DB8-A35C-9D55E33CB3A2}"/>
              </a:ext>
            </a:extLst>
          </p:cNvPr>
          <p:cNvSpPr/>
          <p:nvPr/>
        </p:nvSpPr>
        <p:spPr>
          <a:xfrm>
            <a:off x="178723" y="3783371"/>
            <a:ext cx="3868344" cy="14962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Compare input and templates.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32A56AD-CCB7-49B1-85AF-3A160B5717EF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2112895" y="2680334"/>
            <a:ext cx="0" cy="110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4641085C-B13F-4569-A838-DC464240B751}"/>
              </a:ext>
            </a:extLst>
          </p:cNvPr>
          <p:cNvSpPr/>
          <p:nvPr/>
        </p:nvSpPr>
        <p:spPr>
          <a:xfrm>
            <a:off x="4883727" y="3973484"/>
            <a:ext cx="3940233" cy="5237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EF5C166-05AE-4ED6-A303-E825647582A1}"/>
              </a:ext>
            </a:extLst>
          </p:cNvPr>
          <p:cNvSpPr/>
          <p:nvPr/>
        </p:nvSpPr>
        <p:spPr>
          <a:xfrm>
            <a:off x="4975167" y="5673436"/>
            <a:ext cx="4925291" cy="1558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5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E84D2-C65D-44E0-9098-2A88C648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47DE3-8E5B-4162-84F7-13F11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4416B7-15D6-4747-BDC5-1250A49B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10" y="0"/>
            <a:ext cx="539738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CDE7DD-340A-4F95-95FD-F837E4954ECC}"/>
              </a:ext>
            </a:extLst>
          </p:cNvPr>
          <p:cNvSpPr/>
          <p:nvPr/>
        </p:nvSpPr>
        <p:spPr>
          <a:xfrm>
            <a:off x="2435225" y="17097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DE46DE-D71E-408A-A73F-3801EBA87CC0}"/>
              </a:ext>
            </a:extLst>
          </p:cNvPr>
          <p:cNvSpPr/>
          <p:nvPr/>
        </p:nvSpPr>
        <p:spPr>
          <a:xfrm>
            <a:off x="2435225" y="414813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D7F156-862C-4DFC-B614-6FA851C4412C}"/>
              </a:ext>
            </a:extLst>
          </p:cNvPr>
          <p:cNvSpPr/>
          <p:nvPr/>
        </p:nvSpPr>
        <p:spPr>
          <a:xfrm>
            <a:off x="2435225" y="25225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1AF902-DB84-4FA4-93C2-632A4EFE2FC7}"/>
              </a:ext>
            </a:extLst>
          </p:cNvPr>
          <p:cNvSpPr/>
          <p:nvPr/>
        </p:nvSpPr>
        <p:spPr>
          <a:xfrm>
            <a:off x="2435225" y="3335337"/>
            <a:ext cx="1079500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8FEF9B-D981-45FB-81D4-38489E999964}"/>
              </a:ext>
            </a:extLst>
          </p:cNvPr>
          <p:cNvSpPr/>
          <p:nvPr/>
        </p:nvSpPr>
        <p:spPr>
          <a:xfrm>
            <a:off x="2435225" y="5018087"/>
            <a:ext cx="1079500" cy="8699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FC50CF1-1967-4353-8253-07475BF9215A}"/>
              </a:ext>
            </a:extLst>
          </p:cNvPr>
          <p:cNvSpPr/>
          <p:nvPr/>
        </p:nvSpPr>
        <p:spPr>
          <a:xfrm>
            <a:off x="2149475" y="1933575"/>
            <a:ext cx="45719" cy="2063750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7F50BC80-39B4-4723-B392-823E1A4DCA36}"/>
              </a:ext>
            </a:extLst>
          </p:cNvPr>
          <p:cNvSpPr/>
          <p:nvPr/>
        </p:nvSpPr>
        <p:spPr>
          <a:xfrm>
            <a:off x="2126615" y="4327528"/>
            <a:ext cx="45719" cy="1451766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9DC410-7595-411D-BD90-E9E57BCBD30F}"/>
              </a:ext>
            </a:extLst>
          </p:cNvPr>
          <p:cNvSpPr txBox="1"/>
          <p:nvPr/>
        </p:nvSpPr>
        <p:spPr>
          <a:xfrm>
            <a:off x="395288" y="28670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…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7259D6-0434-4DEA-B9AC-2D731C597C2D}"/>
              </a:ext>
            </a:extLst>
          </p:cNvPr>
          <p:cNvSpPr txBox="1"/>
          <p:nvPr/>
        </p:nvSpPr>
        <p:spPr>
          <a:xfrm>
            <a:off x="460945" y="48334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Bad 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E8ADAE-302A-4EB8-88B7-132E17DF8309}"/>
              </a:ext>
            </a:extLst>
          </p:cNvPr>
          <p:cNvSpPr txBox="1"/>
          <p:nvPr/>
        </p:nvSpPr>
        <p:spPr>
          <a:xfrm>
            <a:off x="4143375" y="34586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match_id</a:t>
            </a:r>
            <a:endParaRPr lang="zh-CN" altLang="en-US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9DE3B0C-E46D-47CA-949B-C2A45148A8F8}"/>
              </a:ext>
            </a:extLst>
          </p:cNvPr>
          <p:cNvCxnSpPr/>
          <p:nvPr/>
        </p:nvCxnSpPr>
        <p:spPr>
          <a:xfrm>
            <a:off x="266640" y="4419600"/>
            <a:ext cx="5038785" cy="0"/>
          </a:xfrm>
          <a:prstGeom prst="line">
            <a:avLst/>
          </a:prstGeom>
          <a:ln w="9525" cap="flat" cmpd="sng" algn="ctr">
            <a:solidFill>
              <a:srgbClr val="42BDE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5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969DF-547A-47B8-8DE7-1372427D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24DD97-36FB-4DF4-A323-D0B4D843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C28579-D711-4890-9EA9-924ED370AB2B}"/>
              </a:ext>
            </a:extLst>
          </p:cNvPr>
          <p:cNvSpPr txBox="1"/>
          <p:nvPr/>
        </p:nvSpPr>
        <p:spPr>
          <a:xfrm>
            <a:off x="1088967" y="1857895"/>
            <a:ext cx="7936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Header-Only Lib.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File arrangement: Slide 11.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Minimum API: Slide 17.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Good test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Code specification in Chapter 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i="1" dirty="0"/>
              <a:t>[Bonus]: Parallel Processing using multi-threading(a thread pool is better).</a:t>
            </a:r>
            <a:endParaRPr lang="zh-CN" altLang="en-US" i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628C96-837D-41A4-98F6-8D31E5A9F757}"/>
              </a:ext>
            </a:extLst>
          </p:cNvPr>
          <p:cNvSpPr/>
          <p:nvPr/>
        </p:nvSpPr>
        <p:spPr>
          <a:xfrm>
            <a:off x="1088967" y="5163830"/>
            <a:ext cx="10401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https://github.com/ganler/superpower19classifier/blob/master/classifier.hpp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EE4293-618F-44CF-9D0E-24F4ADB3A968}"/>
              </a:ext>
            </a:extLst>
          </p:cNvPr>
          <p:cNvSpPr txBox="1"/>
          <p:nvPr/>
        </p:nvSpPr>
        <p:spPr>
          <a:xfrm>
            <a:off x="1051560" y="5764876"/>
            <a:ext cx="800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 you’d better try to do it with you own.</a:t>
            </a:r>
          </a:p>
          <a:p>
            <a:r>
              <a:rPr lang="en-US" altLang="zh-CN" dirty="0"/>
              <a:t>Make sure you can explain </a:t>
            </a:r>
            <a:r>
              <a:rPr lang="en-US" altLang="zh-CN" b="1" dirty="0"/>
              <a:t>each line you write </a:t>
            </a:r>
            <a:r>
              <a:rPr lang="en-US" altLang="zh-CN" dirty="0"/>
              <a:t>before you pull requests.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89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BBCBE-6CB2-43A1-A956-EBC5256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532" y="36212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Today, you’ll learn:</a:t>
            </a:r>
            <a:endParaRPr lang="zh-CN" alt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C23039-6D35-4FF4-A5CC-E3FABA93C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1532" y="2922026"/>
            <a:ext cx="9969189" cy="330668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Code Specification.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Header-Only Library.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Classifier.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MSER Algorithm.</a:t>
            </a:r>
          </a:p>
        </p:txBody>
      </p:sp>
    </p:spTree>
    <p:extLst>
      <p:ext uri="{BB962C8B-B14F-4D97-AF65-F5344CB8AC3E}">
        <p14:creationId xmlns:p14="http://schemas.microsoft.com/office/powerpoint/2010/main" val="661619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MSER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D3BF3-B437-49B8-8FEF-BBCA13047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59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0B653-3B9A-4277-A285-D0F5E049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MSER</a:t>
            </a:r>
            <a:r>
              <a:rPr lang="zh-CN" altLang="en-US" dirty="0"/>
              <a:t>寻找灯条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E78596-54CD-48F2-A429-FDCBA35F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E03307-4A31-485E-B47E-A09A8898ADB1}"/>
              </a:ext>
            </a:extLst>
          </p:cNvPr>
          <p:cNvSpPr/>
          <p:nvPr/>
        </p:nvSpPr>
        <p:spPr>
          <a:xfrm>
            <a:off x="669924" y="1544657"/>
            <a:ext cx="108505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最大稳定极值区域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Maximally Stable Extremal Regions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，简称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MSER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）是在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计算机视觉"/>
              </a:rPr>
              <a:t>计算机视觉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领域中一种用于在图像中进行</a:t>
            </a:r>
            <a:r>
              <a:rPr lang="zh-CN" altLang="en-US" dirty="0">
                <a:solidFill>
                  <a:srgbClr val="00AF89"/>
                </a:solidFill>
                <a:latin typeface="Arial" panose="020B0604020202020204" pitchFamily="34" charset="0"/>
                <a:hlinkClick r:id="rId3"/>
              </a:rPr>
              <a:t>斑点检测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的方法。这个方法由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Matas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等人</a:t>
            </a:r>
            <a:r>
              <a:rPr lang="en-US" altLang="zh-CN" baseline="30000" dirty="0">
                <a:solidFill>
                  <a:srgbClr val="0B0080"/>
                </a:solidFill>
                <a:latin typeface="Arial" panose="020B0604020202020204" pitchFamily="34" charset="0"/>
                <a:hlinkClick r:id="rId4"/>
              </a:rPr>
              <a:t>[1]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提出，用于在两个不同视角的图片中寻找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图像对应问题"/>
              </a:rPr>
              <a:t>对应关系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。这种方法从图像中提取全面的元素对应关系，有助于宽基线匹配（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wide-baseline matching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），以及更好的立体匹配和</a:t>
            </a:r>
            <a:r>
              <a:rPr lang="zh-CN" alt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物体识别"/>
              </a:rPr>
              <a:t>物体识别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算法。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(wiki)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78C3B9-1B0C-4F9E-82DC-E60312E737D4}"/>
              </a:ext>
            </a:extLst>
          </p:cNvPr>
          <p:cNvSpPr/>
          <p:nvPr/>
        </p:nvSpPr>
        <p:spPr>
          <a:xfrm>
            <a:off x="3006717" y="5871131"/>
            <a:ext cx="7058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https://docs.opencv.org/master/d3/d28/classcv_1_1MSER.html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06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B5482-34B1-405A-9CAB-76C2C9F0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987ACB-9DB4-4C87-81B4-32E41CCC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55E65-8D86-4B17-AA7B-2306B404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F40B7A-FBC8-49C5-A953-83056F2130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9" y="0"/>
            <a:ext cx="10280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0A63D-DAFE-4DC7-8A58-CFA4C315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Try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FBF4D0-1AD6-49E4-8457-90861CBB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7C39-C318-4B3C-9BE4-C621BC72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1" y="1377646"/>
            <a:ext cx="6296071" cy="40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0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4AF94-6E58-4483-A5EE-2AE06466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\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D4303B-573D-401B-AF4B-721D62B1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F564A6-3283-4AC9-A3D5-C346BC0A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E5B308-8970-4C37-ABF1-B3B8DED2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9B7A2B7-525F-4A08-ACFF-DAE9F27540A0}"/>
              </a:ext>
            </a:extLst>
          </p:cNvPr>
          <p:cNvSpPr txBox="1"/>
          <p:nvPr/>
        </p:nvSpPr>
        <p:spPr>
          <a:xfrm>
            <a:off x="4620282" y="5738958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2603 BBOX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9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A38B0-7F59-49C1-9DA2-3D8D49A6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 Many Boxes? =&gt; None Maximum </a:t>
            </a:r>
            <a:r>
              <a:rPr lang="en-US" altLang="zh-CN" dirty="0" err="1"/>
              <a:t>Supression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73AC7-DABE-465D-BEBB-9526D894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2050" name="Picture 2" descr="face box">
            <a:extLst>
              <a:ext uri="{FF2B5EF4-FFF2-40B4-BE49-F238E27FC236}">
                <a16:creationId xmlns:a16="http://schemas.microsoft.com/office/drawing/2014/main" id="{35ADBABA-7255-4D74-95EB-DDBAB84F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124356"/>
            <a:ext cx="4068377" cy="288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“NMS IOU”的图片搜索结果">
            <a:extLst>
              <a:ext uri="{FF2B5EF4-FFF2-40B4-BE49-F238E27FC236}">
                <a16:creationId xmlns:a16="http://schemas.microsoft.com/office/drawing/2014/main" id="{1975DFA2-F702-4DFB-82A6-77969D36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78" y="1482161"/>
            <a:ext cx="5715000" cy="44577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6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E41B0E4-321D-49CF-B578-A1AE30DD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CEB72D-BBA5-4651-BC20-E4F13C04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8D9CAC-C59C-4328-AF9B-EECF09F8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4EDF6-BFA1-4C85-9593-3B9D0746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A800F1-D839-4969-A8D8-2A3A728316D0}"/>
              </a:ext>
            </a:extLst>
          </p:cNvPr>
          <p:cNvSpPr txBox="1"/>
          <p:nvPr/>
        </p:nvSpPr>
        <p:spPr>
          <a:xfrm>
            <a:off x="4620282" y="5738958"/>
            <a:ext cx="266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521 BBOX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3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BCC01-2184-4E30-A044-1C48012F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IOU implementation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FAA6C-0657-4BFE-A648-30F6944D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478AC0-21F3-47EA-A9FE-1BD5690C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57" y="2126436"/>
            <a:ext cx="7085214" cy="2614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C11498-84FF-448B-B1E3-10E8D56E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9" y="1579113"/>
            <a:ext cx="5353089" cy="444344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3F8540-326C-4C0C-8EB2-A11E9BBFDB46}"/>
              </a:ext>
            </a:extLst>
          </p:cNvPr>
          <p:cNvSpPr/>
          <p:nvPr/>
        </p:nvSpPr>
        <p:spPr>
          <a:xfrm>
            <a:off x="3159756" y="6218257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https://paste.ubuntu.com/p/NWVNJVMPgd/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80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E0026-2273-447B-845A-DF703A4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Maybe we should use the parameters.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056869-616D-4BF7-B04D-C55852EB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899FF-C7D8-466E-9069-4714763C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080369"/>
            <a:ext cx="5570546" cy="57776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293094-E08E-47F5-B799-7B43707A9B4A}"/>
              </a:ext>
            </a:extLst>
          </p:cNvPr>
          <p:cNvSpPr/>
          <p:nvPr/>
        </p:nvSpPr>
        <p:spPr>
          <a:xfrm>
            <a:off x="6649684" y="1390596"/>
            <a:ext cx="5384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3"/>
              </a:rPr>
              <a:t>https://www.youtube.com/watch?v=O0HkgXB_KY4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18B5E6-D90E-4371-9EE9-05E14E242701}"/>
              </a:ext>
            </a:extLst>
          </p:cNvPr>
          <p:cNvSpPr/>
          <p:nvPr/>
        </p:nvSpPr>
        <p:spPr>
          <a:xfrm>
            <a:off x="6556847" y="2068638"/>
            <a:ext cx="55705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J.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Matas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O. Chum, M. Urban, and T.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Pajdla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altLang="zh-CN" dirty="0">
                <a:solidFill>
                  <a:srgbClr val="663366"/>
                </a:solidFill>
                <a:latin typeface="Arial" panose="020B0604020202020204" pitchFamily="34" charset="0"/>
                <a:hlinkClick r:id="rId4"/>
              </a:rPr>
              <a:t>"Robust wide baseline stereo from maximally stable extremal regions."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Proc. of British Machine Vision Conference, pages 384-396, 2002.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DB5808-B66F-4E3B-B489-718DD8ECE2A2}"/>
              </a:ext>
            </a:extLst>
          </p:cNvPr>
          <p:cNvSpPr/>
          <p:nvPr/>
        </p:nvSpPr>
        <p:spPr>
          <a:xfrm>
            <a:off x="6556847" y="3860925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https://blog.csdn.net/datase/article/details/72331031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1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94424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ASSIGNMENTS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2C0E17-1E23-4814-9E50-737201B4A8EB}"/>
              </a:ext>
            </a:extLst>
          </p:cNvPr>
          <p:cNvSpPr txBox="1"/>
          <p:nvPr/>
        </p:nvSpPr>
        <p:spPr>
          <a:xfrm>
            <a:off x="631141" y="1539786"/>
            <a:ext cx="1068248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whole </a:t>
            </a:r>
            <a:r>
              <a:rPr lang="en-US" altLang="zh-CN" sz="20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Template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classifer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MSER.cpp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Use some strategies to make </a:t>
            </a:r>
            <a:r>
              <a:rPr lang="en-US" altLang="zh-CN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bbox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 of test.jpg as less as possible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while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all the lights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.(output image,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bbox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 and your .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code)</a:t>
            </a:r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/>
              <a:t>DDL</a:t>
            </a:r>
          </a:p>
          <a:p>
            <a:pPr algn="ctr"/>
            <a:r>
              <a:rPr lang="en-US" altLang="zh-CN" sz="8000" dirty="0">
                <a:latin typeface="Cambria Math" panose="02040503050406030204" pitchFamily="18" charset="0"/>
                <a:ea typeface="Cambria Math" panose="02040503050406030204" pitchFamily="18" charset="0"/>
              </a:rPr>
              <a:t>2019/10/</a:t>
            </a:r>
            <a:r>
              <a:rPr lang="en-US" altLang="zh-CN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18/23:59</a:t>
            </a:r>
            <a:endParaRPr lang="zh-CN" altLang="en-US" sz="8000" dirty="0">
              <a:solidFill>
                <a:srgbClr val="2FF5F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mbria Math" panose="020405030504060302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49E05A-83DA-4E91-937F-D3F2E627E25E}"/>
              </a:ext>
            </a:extLst>
          </p:cNvPr>
          <p:cNvSpPr/>
          <p:nvPr/>
        </p:nvSpPr>
        <p:spPr>
          <a:xfrm>
            <a:off x="856210" y="5586153"/>
            <a:ext cx="104158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Once you finished, send your assignment</a:t>
            </a:r>
            <a:r>
              <a:rPr lang="en-US" altLang="zh-CN" dirty="0">
                <a:latin typeface="Cascadia Code" panose="020B0509020204030204" pitchFamily="49" charset="0"/>
              </a:rPr>
              <a:t>(${NAME}.zip</a:t>
            </a:r>
            <a:r>
              <a:rPr lang="en-US" altLang="zh-CN" dirty="0"/>
              <a:t>) to </a:t>
            </a:r>
            <a:r>
              <a:rPr lang="en-US" altLang="zh-CN" dirty="0">
                <a:hlinkClick r:id="rId3"/>
              </a:rPr>
              <a:t>814761970@qq.com</a:t>
            </a:r>
            <a:r>
              <a:rPr lang="en-US" altLang="zh-CN" dirty="0"/>
              <a:t> 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795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Specification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b="1" dirty="0">
                <a:solidFill>
                  <a:srgbClr val="FFFFFF"/>
                </a:solidFill>
                <a:latin typeface="Consolas" panose="020B0609020204030204" pitchFamily="49" charset="0"/>
              </a:rPr>
              <a:t>s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td::</a:t>
            </a:r>
            <a:r>
              <a:rPr kumimoji="0" lang="en-US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quick_exit</a:t>
            </a: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</a:rPr>
              <a:t>(0);</a:t>
            </a:r>
          </a:p>
        </p:txBody>
      </p:sp>
    </p:spTree>
    <p:extLst>
      <p:ext uri="{BB962C8B-B14F-4D97-AF65-F5344CB8AC3E}">
        <p14:creationId xmlns:p14="http://schemas.microsoft.com/office/powerpoint/2010/main" val="339477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CE56C-A808-4DAE-8D7B-74D69FED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-103194"/>
            <a:ext cx="10850563" cy="1028699"/>
          </a:xfrm>
        </p:spPr>
        <p:txBody>
          <a:bodyPr/>
          <a:lstStyle/>
          <a:p>
            <a:r>
              <a:rPr lang="en-US" altLang="zh-CN" dirty="0"/>
              <a:t>Do not use </a:t>
            </a:r>
            <a:r>
              <a:rPr lang="en-US" altLang="zh-CN" dirty="0">
                <a:solidFill>
                  <a:srgbClr val="FF0000"/>
                </a:solidFill>
              </a:rPr>
              <a:t>Global Namespace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3B5581-B775-4D07-BAA2-AB269922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23C63A-C171-48F9-BAAB-2C7D618E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1" y="1576480"/>
            <a:ext cx="6589242" cy="411620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FDAEBF-0FF5-4C7F-BFE3-D546CF2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29" y="1670035"/>
            <a:ext cx="5072100" cy="39290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431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6B80A-4B3C-4B51-ABB7-ADDE6C37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STL container NOT C Style Arrays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39169-0310-42F8-817D-85533A58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B98D0D-8D5A-4EBE-8218-050FF0B8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7" y="2253762"/>
            <a:ext cx="4739957" cy="29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0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62223-65CB-4011-BD43-E622E31E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Headers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A052CC-BEB0-4494-9C4F-761E6CB3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951241-5420-4957-BC02-3F386B7E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3011205"/>
            <a:ext cx="7297083" cy="1339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E2F600-F307-4EE5-91BE-85A6658C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095" y="0"/>
            <a:ext cx="1999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7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D1B8E-CF2D-4C5E-AEB9-A91047ED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Naming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CD595-4D09-41BE-8402-907F3D4D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330CB7-C9AC-4958-BE69-B03B6035400B}"/>
              </a:ext>
            </a:extLst>
          </p:cNvPr>
          <p:cNvSpPr/>
          <p:nvPr/>
        </p:nvSpPr>
        <p:spPr>
          <a:xfrm>
            <a:off x="2128058" y="1729047"/>
            <a:ext cx="3616037" cy="627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scadia Code" panose="020B0509020204030204" pitchFamily="49" charset="0"/>
              </a:rPr>
              <a:t>camelCase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72F635-4AD1-4BB3-8AD3-2EAC8EA95F0F}"/>
              </a:ext>
            </a:extLst>
          </p:cNvPr>
          <p:cNvSpPr/>
          <p:nvPr/>
        </p:nvSpPr>
        <p:spPr>
          <a:xfrm>
            <a:off x="2089265" y="2801389"/>
            <a:ext cx="3616037" cy="627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snake_case</a:t>
            </a:r>
            <a:r>
              <a:rPr lang="en-US" altLang="zh-CN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ascadia Code" panose="020B0509020204030204" pitchFamily="49" charset="0"/>
              </a:rPr>
              <a:t>(what STL do)</a:t>
            </a:r>
            <a:endParaRPr lang="zh-CN" altLang="en-US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ascadia Code" panose="020B05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26CFA5-1C52-4427-87FC-B9B3C613563B}"/>
              </a:ext>
            </a:extLst>
          </p:cNvPr>
          <p:cNvSpPr/>
          <p:nvPr/>
        </p:nvSpPr>
        <p:spPr>
          <a:xfrm>
            <a:off x="2089264" y="3997036"/>
            <a:ext cx="3616037" cy="627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Cascadia Code" panose="020B0509020204030204" pitchFamily="49" charset="0"/>
              </a:rPr>
              <a:t>PascalCase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17D13E-DE08-4539-86E4-BFC7F3121A0A}"/>
              </a:ext>
            </a:extLst>
          </p:cNvPr>
          <p:cNvSpPr/>
          <p:nvPr/>
        </p:nvSpPr>
        <p:spPr>
          <a:xfrm>
            <a:off x="8055032" y="2429394"/>
            <a:ext cx="2709949" cy="1371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Suggested,</a:t>
            </a:r>
            <a:r>
              <a:rPr lang="zh-CN" altLang="en-US" dirty="0"/>
              <a:t> </a:t>
            </a:r>
            <a:r>
              <a:rPr lang="en-US" altLang="zh-CN" dirty="0"/>
              <a:t>but not necessary.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41DFFF-3485-4287-A57C-DEEFA92A2C89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5705302" y="3115194"/>
            <a:ext cx="234973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Header-only Lib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43251" y="272849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BF5271-FB10-4086-B31F-13BD8B5D5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0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338B3-EDC2-46D7-884A-E6F9D0C0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Header-only LIB? =&gt; All template libs like STL.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734C7-2780-48AD-8DDB-EE873D08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5C1B8C-75EC-4202-AADB-9DA2930C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23" y="1072279"/>
            <a:ext cx="6181473" cy="57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4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eb3860-0e02-4cc6-9f56-79d398ebaa4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BBE7"/>
      </a:accent1>
      <a:accent2>
        <a:srgbClr val="91D8F2"/>
      </a:accent2>
      <a:accent3>
        <a:srgbClr val="FF83A8"/>
      </a:accent3>
      <a:accent4>
        <a:srgbClr val="FFBFBE"/>
      </a:accent4>
      <a:accent5>
        <a:srgbClr val="707070"/>
      </a:accent5>
      <a:accent6>
        <a:srgbClr val="54545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BBE7"/>
    </a:accent1>
    <a:accent2>
      <a:srgbClr val="91D8F2"/>
    </a:accent2>
    <a:accent3>
      <a:srgbClr val="FF83A8"/>
    </a:accent3>
    <a:accent4>
      <a:srgbClr val="FFBFBE"/>
    </a:accent4>
    <a:accent5>
      <a:srgbClr val="707070"/>
    </a:accent5>
    <a:accent6>
      <a:srgbClr val="54545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2226</TotalTime>
  <Words>667</Words>
  <Application>Microsoft Macintosh PowerPoint</Application>
  <PresentationFormat>宽屏</PresentationFormat>
  <Paragraphs>147</Paragraphs>
  <Slides>30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宋体</vt:lpstr>
      <vt:lpstr>微软雅黑</vt:lpstr>
      <vt:lpstr>Segoe UI Light</vt:lpstr>
      <vt:lpstr>Arial</vt:lpstr>
      <vt:lpstr>Bookman Old Style</vt:lpstr>
      <vt:lpstr>Calibri</vt:lpstr>
      <vt:lpstr>Cambria Math</vt:lpstr>
      <vt:lpstr>Cascadia Code</vt:lpstr>
      <vt:lpstr>Consolas</vt:lpstr>
      <vt:lpstr>Constantia</vt:lpstr>
      <vt:lpstr>Courier New</vt:lpstr>
      <vt:lpstr>Impact</vt:lpstr>
      <vt:lpstr>Wingdings</vt:lpstr>
      <vt:lpstr>主题5</vt:lpstr>
      <vt:lpstr>OfficePLUS</vt:lpstr>
      <vt:lpstr>think-cell Slide</vt:lpstr>
      <vt:lpstr>SuperPower  Vision Group Team Training</vt:lpstr>
      <vt:lpstr>Today, you’ll learn:</vt:lpstr>
      <vt:lpstr>Code Specification</vt:lpstr>
      <vt:lpstr>Do not use Global Namespace</vt:lpstr>
      <vt:lpstr>Use STL container NOT C Style Arrays</vt:lpstr>
      <vt:lpstr>Headers …</vt:lpstr>
      <vt:lpstr>Variable Naming</vt:lpstr>
      <vt:lpstr>Header-only Lib</vt:lpstr>
      <vt:lpstr>Header-only LIB? =&gt; All template libs like STL.</vt:lpstr>
      <vt:lpstr>Simple Header-only Array</vt:lpstr>
      <vt:lpstr>Common File Arrangement For Header-Only Libs</vt:lpstr>
      <vt:lpstr>Classifier</vt:lpstr>
      <vt:lpstr>Samples</vt:lpstr>
      <vt:lpstr>Template Based Method</vt:lpstr>
      <vt:lpstr>Details</vt:lpstr>
      <vt:lpstr>Workflow - begining</vt:lpstr>
      <vt:lpstr>Workflow</vt:lpstr>
      <vt:lpstr>Forward</vt:lpstr>
      <vt:lpstr>Requirements</vt:lpstr>
      <vt:lpstr>MSER</vt:lpstr>
      <vt:lpstr>使用MSER寻找灯条</vt:lpstr>
      <vt:lpstr>PowerPoint 演示文稿</vt:lpstr>
      <vt:lpstr>First Try</vt:lpstr>
      <vt:lpstr>\</vt:lpstr>
      <vt:lpstr>Too Many Boxes? =&gt; None Maximum Supression</vt:lpstr>
      <vt:lpstr>PowerPoint 演示文稿</vt:lpstr>
      <vt:lpstr>IOU implementation</vt:lpstr>
      <vt:lpstr>Maybe we should use the parameters.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347</cp:revision>
  <cp:lastPrinted>2018-06-07T16:00:00Z</cp:lastPrinted>
  <dcterms:created xsi:type="dcterms:W3CDTF">2018-06-07T16:00:00Z</dcterms:created>
  <dcterms:modified xsi:type="dcterms:W3CDTF">2019-10-13T12:10:13Z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2018-11-16T07:35:27.1720801Z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